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EF9"/>
    <a:srgbClr val="FFE389"/>
    <a:srgbClr val="FFCC00"/>
    <a:srgbClr val="A6C2F0"/>
    <a:srgbClr val="6699FF"/>
    <a:srgbClr val="EAEAEA"/>
    <a:srgbClr val="DDDDDD"/>
    <a:srgbClr val="99FF33"/>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4" autoAdjust="0"/>
  </p:normalViewPr>
  <p:slideViewPr>
    <p:cSldViewPr snapToGrid="0">
      <p:cViewPr>
        <p:scale>
          <a:sx n="33" d="100"/>
          <a:sy n="33" d="100"/>
        </p:scale>
        <p:origin x="1446" y="-12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Font typeface="Arial"/>
              <a:buNone/>
              <a:defRPr sz="1800" b="0" i="0" u="none" strike="noStrike" cap="none"/>
            </a:lvl1pPr>
            <a:lvl2pPr marL="457200" marR="0" lvl="1" indent="0" algn="l" rtl="0">
              <a:spcBef>
                <a:spcPts val="0"/>
              </a:spcBef>
              <a:buFont typeface="Arial"/>
              <a:buNone/>
              <a:defRPr sz="1800" b="0" i="0" u="none" strike="noStrike" cap="none"/>
            </a:lvl2pPr>
            <a:lvl3pPr marL="914400" marR="0" lvl="2" indent="0" algn="l" rtl="0">
              <a:spcBef>
                <a:spcPts val="0"/>
              </a:spcBef>
              <a:buFont typeface="Arial"/>
              <a:buNone/>
              <a:defRPr sz="1800" b="0" i="0" u="none" strike="noStrike" cap="none"/>
            </a:lvl3pPr>
            <a:lvl4pPr marL="1371600" marR="0" lvl="3" indent="0" algn="l" rtl="0">
              <a:spcBef>
                <a:spcPts val="0"/>
              </a:spcBef>
              <a:buFont typeface="Arial"/>
              <a:buNone/>
              <a:defRPr sz="1800" b="0" i="0" u="none" strike="noStrike" cap="none"/>
            </a:lvl4pPr>
            <a:lvl5pPr marL="1828800" marR="0" lvl="4" indent="0" algn="l" rtl="0">
              <a:spcBef>
                <a:spcPts val="0"/>
              </a:spcBef>
              <a:buFont typeface="Arial"/>
              <a:buNone/>
              <a:defRPr sz="1800" b="0" i="0" u="none" strike="noStrike" cap="none"/>
            </a:lvl5pPr>
            <a:lvl6pPr marL="2286000" marR="0" lvl="5" indent="0" algn="l" rtl="0">
              <a:spcBef>
                <a:spcPts val="0"/>
              </a:spcBef>
              <a:buFont typeface="Arial"/>
              <a:buNone/>
              <a:defRPr sz="1800" b="0" i="0" u="none" strike="noStrike" cap="none"/>
            </a:lvl6pPr>
            <a:lvl7pPr marL="2743200" marR="0" lvl="6" indent="0" algn="l" rtl="0">
              <a:spcBef>
                <a:spcPts val="0"/>
              </a:spcBef>
              <a:buFont typeface="Arial"/>
              <a:buNone/>
              <a:defRPr sz="1800" b="0" i="0" u="none" strike="noStrike" cap="none"/>
            </a:lvl7pPr>
            <a:lvl8pPr marL="3200400" marR="0" lvl="7" indent="0" algn="l" rtl="0">
              <a:spcBef>
                <a:spcPts val="0"/>
              </a:spcBef>
              <a:buFont typeface="Arial"/>
              <a:buNone/>
              <a:defRPr sz="1800" b="0" i="0" u="none" strike="noStrike" cap="none"/>
            </a:lvl8pPr>
            <a:lvl9pPr marL="3657600" marR="0" lvl="8" indent="0" algn="l" rtl="0">
              <a:spcBef>
                <a:spcPts val="0"/>
              </a:spcBef>
              <a:buFont typeface="Arial"/>
              <a:buNone/>
              <a:defRPr sz="1800" b="0" i="0" u="none" strike="noStrike" cap="none"/>
            </a:lvl9pPr>
          </a:lstStyle>
          <a:p>
            <a:endParaRPr/>
          </a:p>
        </p:txBody>
      </p:sp>
      <p:sp>
        <p:nvSpPr>
          <p:cNvPr id="7" name="Shape 7"/>
          <p:cNvSpPr txBox="1">
            <a:spLocks noGrp="1"/>
          </p:cNvSpPr>
          <p:nvPr>
            <p:ph type="ftr" idx="11"/>
          </p:nvPr>
        </p:nvSpPr>
        <p:spPr>
          <a:xfrm>
            <a:off x="0" y="868521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sz="1800" b="0" i="0" u="none" strike="noStrike" cap="none" dirty="0"/>
          </a:p>
        </p:txBody>
      </p:sp>
      <p:sp>
        <p:nvSpPr>
          <p:cNvPr id="87" name="Shape 87"/>
          <p:cNvSpPr txBox="1"/>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5" cy="940845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79"/>
            <a:ext cx="23043355" cy="11214847"/>
          </a:xfrm>
          <a:prstGeom prst="rect">
            <a:avLst/>
          </a:prstGeom>
          <a:noFill/>
          <a:ln>
            <a:noFill/>
          </a:ln>
        </p:spPr>
        <p:txBody>
          <a:bodyPr lIns="91425" tIns="91425" rIns="91425" bIns="91425" anchor="t" anchorCtr="0"/>
          <a:lstStyle>
            <a:lvl1pPr marL="0" marR="0" lvl="0" indent="0" algn="ctr" rtl="0">
              <a:lnSpc>
                <a:spcPct val="100000"/>
              </a:lnSpc>
              <a:spcBef>
                <a:spcPts val="3000"/>
              </a:spcBef>
              <a:spcAft>
                <a:spcPts val="0"/>
              </a:spcAft>
              <a:buClr>
                <a:schemeClr val="dk1"/>
              </a:buClr>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8" y="16778673"/>
            <a:ext cx="37450057" cy="740687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7" cy="22106334"/>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7" cy="29627511"/>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7"/>
            <a:ext cx="19751276" cy="362622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7"/>
            <a:ext cx="19751276" cy="263338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2"/>
            <a:ext cx="19751276" cy="5152464"/>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3" y="1748116"/>
            <a:ext cx="10829926" cy="7436224"/>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6"/>
            <a:ext cx="18402298" cy="37459024"/>
          </a:xfrm>
          <a:prstGeom prst="rect">
            <a:avLst/>
          </a:prstGeom>
          <a:noFill/>
          <a:ln>
            <a:noFill/>
          </a:ln>
        </p:spPr>
        <p:txBody>
          <a:bodyPr lIns="91425" tIns="91425" rIns="91425" bIns="91425" anchor="t" anchorCtr="0"/>
          <a:lstStyle>
            <a:lvl1pPr marL="1606550" marR="0" lvl="0" indent="-120015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992187"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77152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817563"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3" y="9184339"/>
            <a:ext cx="10829926" cy="30022799"/>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2" y="9825317"/>
            <a:ext cx="14544675"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2" y="13919948"/>
            <a:ext cx="14544675"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7"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7"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3"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1"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8" cy="8715934"/>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8" cy="960120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p:nvPr/>
        </p:nvSpPr>
        <p:spPr>
          <a:xfrm>
            <a:off x="8856750" y="1123980"/>
            <a:ext cx="15357300" cy="1077900"/>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7200" b="1" dirty="0">
                <a:solidFill>
                  <a:schemeClr val="dk1"/>
                </a:solidFill>
                <a:latin typeface="Times New Roman"/>
                <a:ea typeface="Times New Roman"/>
                <a:cs typeface="Times New Roman"/>
                <a:sym typeface="Times New Roman"/>
              </a:rPr>
              <a:t>Senior Project, 2017,</a:t>
            </a:r>
            <a:r>
              <a:rPr lang="en-US" sz="7200" b="1" i="0" u="none" strike="noStrike" cap="none" dirty="0">
                <a:solidFill>
                  <a:schemeClr val="dk1"/>
                </a:solidFill>
                <a:latin typeface="Times New Roman"/>
                <a:ea typeface="Times New Roman"/>
                <a:cs typeface="Times New Roman"/>
                <a:sym typeface="Times New Roman"/>
              </a:rPr>
              <a:t> </a:t>
            </a:r>
            <a:r>
              <a:rPr lang="en-US" sz="7200" b="1" dirty="0">
                <a:solidFill>
                  <a:schemeClr val="dk1"/>
                </a:solidFill>
                <a:latin typeface="Times New Roman"/>
                <a:ea typeface="Times New Roman"/>
                <a:cs typeface="Times New Roman"/>
                <a:sym typeface="Times New Roman"/>
              </a:rPr>
              <a:t>Spring</a:t>
            </a:r>
          </a:p>
        </p:txBody>
      </p:sp>
      <p:sp>
        <p:nvSpPr>
          <p:cNvPr id="90" name="Shape 90"/>
          <p:cNvSpPr txBox="1"/>
          <p:nvPr/>
        </p:nvSpPr>
        <p:spPr>
          <a:xfrm>
            <a:off x="6560410" y="1807500"/>
            <a:ext cx="19797600" cy="2452800"/>
          </a:xfrm>
          <a:prstGeom prst="rect">
            <a:avLst/>
          </a:prstGeom>
          <a:noFill/>
          <a:ln>
            <a:noFill/>
          </a:ln>
        </p:spPr>
        <p:txBody>
          <a:bodyPr lIns="98650" tIns="49325" rIns="98650" bIns="49325" anchor="t" anchorCtr="0">
            <a:noAutofit/>
          </a:bodyPr>
          <a:lstStyle/>
          <a:p>
            <a:pPr marL="0" marR="0" lvl="0" indent="0" algn="ctr" rtl="0">
              <a:lnSpc>
                <a:spcPct val="100000"/>
              </a:lnSpc>
              <a:spcBef>
                <a:spcPts val="0"/>
              </a:spcBef>
              <a:spcAft>
                <a:spcPts val="0"/>
              </a:spcAft>
              <a:buClr>
                <a:srgbClr val="3333CC"/>
              </a:buClr>
              <a:buSzPct val="25000"/>
              <a:buFont typeface="Arial"/>
              <a:buNone/>
            </a:pPr>
            <a:r>
              <a:rPr lang="en-US" sz="6000" b="1" dirty="0">
                <a:solidFill>
                  <a:srgbClr val="3333CC"/>
                </a:solidFill>
              </a:rPr>
              <a:t>Learning With Augmented Reality</a:t>
            </a: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Student: </a:t>
            </a:r>
            <a:r>
              <a:rPr lang="en-US" sz="3500" dirty="0">
                <a:solidFill>
                  <a:srgbClr val="3333CC"/>
                </a:solidFill>
              </a:rPr>
              <a:t>Luis Perera</a:t>
            </a:r>
            <a:r>
              <a:rPr lang="en-US" sz="3500" b="0" i="0" u="none" strike="noStrike" cap="none" dirty="0">
                <a:solidFill>
                  <a:srgbClr val="3333CC"/>
                </a:solidFill>
                <a:latin typeface="Arial"/>
                <a:ea typeface="Arial"/>
                <a:cs typeface="Arial"/>
                <a:sym typeface="Arial"/>
              </a:rPr>
              <a:t>, Florida International University</a:t>
            </a:r>
          </a:p>
          <a:p>
            <a:pPr lvl="0" algn="ctr">
              <a:buClr>
                <a:srgbClr val="3333CC"/>
              </a:buClr>
              <a:buSzPct val="25000"/>
            </a:pPr>
            <a:r>
              <a:rPr lang="en-US" sz="3500" b="1" i="0" u="none" strike="noStrike" cap="none" dirty="0">
                <a:solidFill>
                  <a:srgbClr val="3333CC"/>
                </a:solidFill>
                <a:latin typeface="Arial"/>
                <a:ea typeface="Arial"/>
                <a:cs typeface="Arial"/>
                <a:sym typeface="Arial"/>
              </a:rPr>
              <a:t>Mentors:</a:t>
            </a:r>
            <a:r>
              <a:rPr lang="en-US" sz="3500" b="1" i="1" u="none" strike="noStrike" cap="none" dirty="0">
                <a:solidFill>
                  <a:srgbClr val="3333CC"/>
                </a:solidFill>
                <a:latin typeface="Arial"/>
                <a:ea typeface="Arial"/>
                <a:cs typeface="Arial"/>
                <a:sym typeface="Arial"/>
              </a:rPr>
              <a:t> </a:t>
            </a:r>
            <a:r>
              <a:rPr lang="en-US" sz="3500" u="none" strike="noStrike" cap="none" dirty="0">
                <a:solidFill>
                  <a:srgbClr val="3333CC"/>
                </a:solidFill>
                <a:latin typeface="Arial"/>
                <a:ea typeface="Arial"/>
                <a:cs typeface="Arial"/>
                <a:sym typeface="Arial"/>
              </a:rPr>
              <a:t>Dr.</a:t>
            </a:r>
            <a:r>
              <a:rPr lang="en-US" sz="3500" b="1" i="1" u="none" strike="noStrike" cap="none" dirty="0">
                <a:solidFill>
                  <a:srgbClr val="3333CC"/>
                </a:solidFill>
                <a:latin typeface="Arial"/>
                <a:ea typeface="Arial"/>
                <a:cs typeface="Arial"/>
                <a:sym typeface="Arial"/>
              </a:rPr>
              <a:t> </a:t>
            </a:r>
            <a:r>
              <a:rPr lang="en-US" sz="3500" dirty="0">
                <a:solidFill>
                  <a:srgbClr val="3333CC"/>
                </a:solidFill>
              </a:rPr>
              <a:t>Francisco Ortega, </a:t>
            </a:r>
            <a:r>
              <a:rPr lang="en-US" sz="3500" dirty="0">
                <a:solidFill>
                  <a:srgbClr val="3333CC"/>
                </a:solidFill>
              </a:rPr>
              <a:t>Dr. </a:t>
            </a:r>
            <a:r>
              <a:rPr lang="en-US" sz="3500" dirty="0">
                <a:solidFill>
                  <a:srgbClr val="3333CC"/>
                </a:solidFill>
              </a:rPr>
              <a:t>Shahin </a:t>
            </a:r>
            <a:r>
              <a:rPr lang="en-US" sz="3500" dirty="0" err="1">
                <a:solidFill>
                  <a:srgbClr val="3333CC"/>
                </a:solidFill>
              </a:rPr>
              <a:t>Vassigh</a:t>
            </a:r>
            <a:r>
              <a:rPr lang="en-US" sz="3500" dirty="0">
                <a:solidFill>
                  <a:srgbClr val="3333CC"/>
                </a:solidFill>
              </a:rPr>
              <a:t>, Mohsen Taheri</a:t>
            </a:r>
            <a:endParaRPr lang="en-US" sz="3500" b="0" i="0" u="none" strike="noStrike" cap="none" dirty="0">
              <a:solidFill>
                <a:srgbClr val="3333CC"/>
              </a:solidFill>
              <a:latin typeface="Arial"/>
              <a:ea typeface="Arial"/>
              <a:cs typeface="Arial"/>
              <a:sym typeface="Arial"/>
            </a:endParaRP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Instructor:</a:t>
            </a:r>
            <a:r>
              <a:rPr lang="en-US" sz="3500" b="1" i="1" u="none" strike="noStrike" cap="none" dirty="0">
                <a:solidFill>
                  <a:srgbClr val="3333CC"/>
                </a:solidFill>
                <a:latin typeface="Arial"/>
                <a:ea typeface="Arial"/>
                <a:cs typeface="Arial"/>
                <a:sym typeface="Arial"/>
              </a:rPr>
              <a:t> </a:t>
            </a:r>
            <a:r>
              <a:rPr lang="en-US" sz="3500" u="none" dirty="0">
                <a:solidFill>
                  <a:srgbClr val="3333CC"/>
                </a:solidFill>
              </a:rPr>
              <a:t>Dr. </a:t>
            </a:r>
            <a:r>
              <a:rPr lang="en-US" sz="3500" b="0" i="0" u="none" strike="noStrike" cap="none" dirty="0" err="1">
                <a:solidFill>
                  <a:srgbClr val="3333CC"/>
                </a:solidFill>
                <a:latin typeface="Arial"/>
                <a:ea typeface="Arial"/>
                <a:cs typeface="Arial"/>
                <a:sym typeface="Arial"/>
              </a:rPr>
              <a:t>Masoud</a:t>
            </a:r>
            <a:r>
              <a:rPr lang="en-US" sz="3500" b="0" i="0" u="none" strike="noStrike" cap="none" dirty="0">
                <a:solidFill>
                  <a:srgbClr val="3333CC"/>
                </a:solidFill>
                <a:latin typeface="Arial"/>
                <a:ea typeface="Arial"/>
                <a:cs typeface="Arial"/>
                <a:sym typeface="Arial"/>
              </a:rPr>
              <a:t> </a:t>
            </a:r>
            <a:r>
              <a:rPr lang="en-US" sz="3500" b="0" i="0" u="none" strike="noStrike" cap="none" dirty="0" err="1">
                <a:solidFill>
                  <a:srgbClr val="3333CC"/>
                </a:solidFill>
                <a:latin typeface="Arial"/>
                <a:ea typeface="Arial"/>
                <a:cs typeface="Arial"/>
                <a:sym typeface="Arial"/>
              </a:rPr>
              <a:t>Sadjadi</a:t>
            </a:r>
            <a:r>
              <a:rPr lang="en-US" sz="3500" b="0" i="0" u="none" strike="noStrike" cap="none" dirty="0">
                <a:solidFill>
                  <a:srgbClr val="3333CC"/>
                </a:solidFill>
                <a:latin typeface="Arial"/>
                <a:ea typeface="Arial"/>
                <a:cs typeface="Arial"/>
                <a:sym typeface="Arial"/>
              </a:rPr>
              <a:t>, Florida International University</a:t>
            </a:r>
          </a:p>
        </p:txBody>
      </p:sp>
      <p:sp>
        <p:nvSpPr>
          <p:cNvPr id="91" name="Shape 91"/>
          <p:cNvSpPr txBox="1"/>
          <p:nvPr/>
        </p:nvSpPr>
        <p:spPr>
          <a:xfrm>
            <a:off x="990600" y="4912699"/>
            <a:ext cx="31089600" cy="36319402"/>
          </a:xfrm>
          <a:prstGeom prst="rect">
            <a:avLst/>
          </a:prstGeom>
          <a:noFill/>
          <a:ln w="63500" cap="flat" cmpd="sng">
            <a:solidFill>
              <a:srgbClr val="0033CC"/>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a:solidFill>
                <a:schemeClr val="dk1"/>
              </a:solidFill>
              <a:latin typeface="Arial"/>
              <a:ea typeface="Arial"/>
              <a:cs typeface="Arial"/>
              <a:sym typeface="Arial"/>
            </a:endParaRPr>
          </a:p>
        </p:txBody>
      </p:sp>
      <p:sp>
        <p:nvSpPr>
          <p:cNvPr id="92" name="Shape 92"/>
          <p:cNvSpPr txBox="1"/>
          <p:nvPr/>
        </p:nvSpPr>
        <p:spPr>
          <a:xfrm>
            <a:off x="1301263" y="5241953"/>
            <a:ext cx="9236109" cy="6873728"/>
          </a:xfrm>
          <a:prstGeom prst="rect">
            <a:avLst/>
          </a:prstGeom>
          <a:gradFill>
            <a:gsLst>
              <a:gs pos="0">
                <a:schemeClr val="bg1"/>
              </a:gs>
              <a:gs pos="100000">
                <a:srgbClr val="FFE38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softEdge rad="0"/>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t>Problem</a:t>
            </a:r>
          </a:p>
          <a:p>
            <a:pPr marL="0" marR="0" lvl="0" indent="0" algn="ctr" rtl="0">
              <a:lnSpc>
                <a:spcPct val="100000"/>
              </a:lnSpc>
              <a:spcBef>
                <a:spcPts val="0"/>
              </a:spcBef>
              <a:spcAft>
                <a:spcPts val="0"/>
              </a:spcAft>
              <a:buClr>
                <a:srgbClr val="336699"/>
              </a:buClr>
              <a:buSzPct val="25000"/>
              <a:buFont typeface="Arial"/>
              <a:buNone/>
            </a:pPr>
            <a:endParaRPr lang="en-US" sz="1000" b="1" i="0" u="none" strike="noStrike" cap="none" dirty="0"/>
          </a:p>
          <a:p>
            <a:pPr marL="0" marR="0" lvl="0" indent="0" algn="ctr" rtl="0">
              <a:lnSpc>
                <a:spcPct val="100000"/>
              </a:lnSpc>
              <a:spcBef>
                <a:spcPts val="0"/>
              </a:spcBef>
              <a:spcAft>
                <a:spcPts val="0"/>
              </a:spcAft>
              <a:buClr>
                <a:srgbClr val="336699"/>
              </a:buClr>
              <a:buSzPct val="25000"/>
              <a:buFont typeface="Arial"/>
              <a:buNone/>
            </a:pPr>
            <a:endParaRPr lang="en-US" sz="1000" b="1" i="0" u="none" strike="noStrike" cap="none" dirty="0"/>
          </a:p>
          <a:p>
            <a:pPr marL="996950" marR="0" lvl="0" indent="-571500" algn="l" rtl="0">
              <a:lnSpc>
                <a:spcPct val="100000"/>
              </a:lnSpc>
              <a:spcBef>
                <a:spcPts val="0"/>
              </a:spcBef>
              <a:spcAft>
                <a:spcPts val="0"/>
              </a:spcAft>
              <a:buFont typeface="Wingdings" panose="05000000000000000000" pitchFamily="2" charset="2"/>
              <a:buChar char="Ø"/>
            </a:pPr>
            <a:r>
              <a:rPr lang="en-US" sz="4100" dirty="0">
                <a:solidFill>
                  <a:schemeClr val="tx1"/>
                </a:solidFill>
              </a:rPr>
              <a:t>How to implement different behaviors of the application depending on the user interaction?</a:t>
            </a:r>
          </a:p>
          <a:p>
            <a:pPr marL="996950" marR="0" lvl="0" indent="-571500" algn="l" rtl="0">
              <a:lnSpc>
                <a:spcPct val="100000"/>
              </a:lnSpc>
              <a:spcBef>
                <a:spcPts val="0"/>
              </a:spcBef>
              <a:spcAft>
                <a:spcPts val="0"/>
              </a:spcAft>
              <a:buFont typeface="Wingdings" panose="05000000000000000000" pitchFamily="2" charset="2"/>
              <a:buChar char="Ø"/>
            </a:pPr>
            <a:r>
              <a:rPr lang="en-US" sz="4100" dirty="0">
                <a:solidFill>
                  <a:schemeClr val="tx1"/>
                </a:solidFill>
              </a:rPr>
              <a:t>How to create panel description for the SKOPE-AR application?</a:t>
            </a:r>
          </a:p>
          <a:p>
            <a:pPr marL="996950" marR="0" lvl="0" indent="-571500" algn="l" rtl="0">
              <a:lnSpc>
                <a:spcPct val="100000"/>
              </a:lnSpc>
              <a:spcBef>
                <a:spcPts val="0"/>
              </a:spcBef>
              <a:spcAft>
                <a:spcPts val="0"/>
              </a:spcAft>
              <a:buFont typeface="Wingdings" panose="05000000000000000000" pitchFamily="2" charset="2"/>
              <a:buChar char="Ø"/>
            </a:pPr>
            <a:r>
              <a:rPr lang="en-US" sz="4100" dirty="0">
                <a:solidFill>
                  <a:schemeClr val="tx1"/>
                </a:solidFill>
              </a:rPr>
              <a:t>How to create an user compliance SKOPE-AR application for iOS deployment? </a:t>
            </a:r>
          </a:p>
          <a:p>
            <a:pPr marL="996950" marR="0" lvl="0" indent="-571500" algn="l" rtl="0">
              <a:lnSpc>
                <a:spcPct val="100000"/>
              </a:lnSpc>
              <a:spcBef>
                <a:spcPts val="0"/>
              </a:spcBef>
              <a:spcAft>
                <a:spcPts val="0"/>
              </a:spcAft>
              <a:buFont typeface="Wingdings" panose="05000000000000000000" pitchFamily="2" charset="2"/>
              <a:buChar char="Ø"/>
            </a:pPr>
            <a:endParaRPr sz="4100" dirty="0">
              <a:solidFill>
                <a:schemeClr val="tx1"/>
              </a:solidFill>
            </a:endParaRPr>
          </a:p>
        </p:txBody>
      </p:sp>
      <p:sp>
        <p:nvSpPr>
          <p:cNvPr id="93" name="Shape 93"/>
          <p:cNvSpPr txBox="1"/>
          <p:nvPr/>
        </p:nvSpPr>
        <p:spPr>
          <a:xfrm>
            <a:off x="990612" y="41924400"/>
            <a:ext cx="4980000" cy="730200"/>
          </a:xfrm>
          <a:prstGeom prst="rect">
            <a:avLst/>
          </a:prstGeom>
          <a:solidFill>
            <a:schemeClr val="lt1"/>
          </a:solidFill>
          <a:ln w="12700" cap="flat" cmpd="sng">
            <a:solidFill>
              <a:srgbClr val="0033CC"/>
            </a:solidFill>
            <a:prstDash val="solid"/>
            <a:miter/>
            <a:headEnd type="none" w="med" len="med"/>
            <a:tailEnd type="none" w="med" len="med"/>
          </a:ln>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a:solidFill>
                  <a:srgbClr val="336699"/>
                </a:solidFill>
                <a:latin typeface="Arial"/>
                <a:ea typeface="Arial"/>
                <a:cs typeface="Arial"/>
                <a:sym typeface="Arial"/>
              </a:rPr>
              <a:t>Acknowledgement</a:t>
            </a:r>
          </a:p>
        </p:txBody>
      </p:sp>
      <p:sp>
        <p:nvSpPr>
          <p:cNvPr id="94" name="Shape 94"/>
          <p:cNvSpPr txBox="1"/>
          <p:nvPr/>
        </p:nvSpPr>
        <p:spPr>
          <a:xfrm>
            <a:off x="1268869" y="21364784"/>
            <a:ext cx="9267286" cy="14304771"/>
          </a:xfrm>
          <a:prstGeom prst="rect">
            <a:avLst/>
          </a:prstGeom>
          <a:gradFill>
            <a:gsLst>
              <a:gs pos="0">
                <a:schemeClr val="bg1"/>
              </a:gs>
              <a:gs pos="100000">
                <a:srgbClr val="CFDEF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74320" tIns="49325" rIns="27432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Current System</a:t>
            </a:r>
          </a:p>
          <a:p>
            <a:pPr marL="0" marR="0" lvl="0" indent="0" algn="ctr" rtl="0">
              <a:lnSpc>
                <a:spcPct val="100000"/>
              </a:lnSpc>
              <a:spcBef>
                <a:spcPts val="0"/>
              </a:spcBef>
              <a:spcAft>
                <a:spcPts val="0"/>
              </a:spcAft>
              <a:buClr>
                <a:srgbClr val="336699"/>
              </a:buClr>
              <a:buSzPct val="25000"/>
              <a:buFont typeface="Arial"/>
              <a:buNone/>
            </a:pPr>
            <a:endParaRPr lang="en-US" sz="1000" b="1" i="0" u="none" strike="noStrike" cap="none" dirty="0">
              <a:solidFill>
                <a:schemeClr val="tx1"/>
              </a:solidFill>
              <a:latin typeface="Arial"/>
              <a:ea typeface="Arial"/>
              <a:cs typeface="Arial"/>
              <a:sym typeface="Arial"/>
            </a:endParaRPr>
          </a:p>
          <a:p>
            <a:pPr marL="0" marR="0" lvl="0" indent="0" rtl="0">
              <a:lnSpc>
                <a:spcPct val="100000"/>
              </a:lnSpc>
              <a:spcBef>
                <a:spcPts val="0"/>
              </a:spcBef>
              <a:spcAft>
                <a:spcPts val="0"/>
              </a:spcAft>
              <a:buClr>
                <a:srgbClr val="336699"/>
              </a:buClr>
              <a:buFont typeface="Arial"/>
              <a:buNone/>
            </a:pPr>
            <a:r>
              <a:rPr lang="en-US" sz="4100" i="0" u="none" strike="noStrike" cap="none" dirty="0">
                <a:solidFill>
                  <a:schemeClr val="tx1"/>
                </a:solidFill>
                <a:latin typeface="Arial"/>
                <a:ea typeface="Arial"/>
                <a:cs typeface="Arial"/>
                <a:sym typeface="Arial"/>
              </a:rPr>
              <a:t>When the user interacts with the application he/she has the following options implemented in this project:</a:t>
            </a:r>
          </a:p>
          <a:p>
            <a:pPr marL="0" marR="0" lvl="0" indent="0" rtl="0">
              <a:lnSpc>
                <a:spcPct val="100000"/>
              </a:lnSpc>
              <a:spcBef>
                <a:spcPts val="0"/>
              </a:spcBef>
              <a:spcAft>
                <a:spcPts val="0"/>
              </a:spcAft>
              <a:buClr>
                <a:srgbClr val="336699"/>
              </a:buClr>
              <a:buFont typeface="Arial"/>
              <a:buNone/>
            </a:pPr>
            <a:endParaRPr lang="en-US" sz="3000" i="0" u="none" strike="noStrike" cap="none" dirty="0">
              <a:solidFill>
                <a:schemeClr val="tx1"/>
              </a:solidFill>
              <a:latin typeface="Arial"/>
              <a:ea typeface="Arial"/>
              <a:cs typeface="Arial"/>
              <a:sym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Toggle Camera or Gyroscope</a:t>
            </a:r>
            <a:r>
              <a:rPr lang="en-US" sz="4100" dirty="0">
                <a:solidFill>
                  <a:schemeClr val="tx1"/>
                </a:solidFill>
              </a:rPr>
              <a:t>: Stop/Play the image capturing or the gyroscope of the device.</a:t>
            </a:r>
          </a:p>
          <a:p>
            <a:pPr marL="571500" marR="0" lvl="0" indent="-571500" rtl="0">
              <a:lnSpc>
                <a:spcPct val="100000"/>
              </a:lnSpc>
              <a:spcBef>
                <a:spcPts val="0"/>
              </a:spcBef>
              <a:spcAft>
                <a:spcPts val="0"/>
              </a:spcAft>
              <a:buClr>
                <a:srgbClr val="336699"/>
              </a:buClr>
              <a:buFont typeface="Wingdings" panose="05000000000000000000" pitchFamily="2" charset="2"/>
              <a:buChar char="Ø"/>
            </a:pPr>
            <a:endParaRPr lang="en-US" sz="1600" dirty="0">
              <a:solidFill>
                <a:schemeClr val="tx1"/>
              </a:solidFil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Movie Player</a:t>
            </a:r>
            <a:r>
              <a:rPr lang="en-US" sz="4100" dirty="0">
                <a:solidFill>
                  <a:schemeClr val="tx1"/>
                </a:solidFill>
              </a:rPr>
              <a:t>: Users can now select some parts of the model in order to play an explanatory video.</a:t>
            </a:r>
          </a:p>
          <a:p>
            <a:pPr marL="571500" marR="0" lvl="0" indent="-571500" rtl="0">
              <a:lnSpc>
                <a:spcPct val="100000"/>
              </a:lnSpc>
              <a:spcBef>
                <a:spcPts val="0"/>
              </a:spcBef>
              <a:spcAft>
                <a:spcPts val="0"/>
              </a:spcAft>
              <a:buClr>
                <a:srgbClr val="336699"/>
              </a:buClr>
              <a:buFont typeface="Wingdings" panose="05000000000000000000" pitchFamily="2" charset="2"/>
              <a:buChar char="Ø"/>
            </a:pPr>
            <a:endParaRPr lang="en-US" sz="1600" i="0" u="none" strike="noStrike" cap="none" dirty="0">
              <a:solidFill>
                <a:schemeClr val="tx1"/>
              </a:solidFill>
              <a:latin typeface="Arial"/>
              <a:ea typeface="Arial"/>
              <a:cs typeface="Arial"/>
              <a:sym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Panel Navigation</a:t>
            </a:r>
            <a:r>
              <a:rPr lang="en-US" sz="4100" dirty="0">
                <a:solidFill>
                  <a:schemeClr val="tx1"/>
                </a:solidFill>
              </a:rPr>
              <a:t>: A set of panels and buttons where implemented to facilitate user navigation.</a:t>
            </a:r>
          </a:p>
          <a:p>
            <a:pPr marL="571500" marR="0" lvl="0" indent="-571500" rtl="0">
              <a:lnSpc>
                <a:spcPct val="100000"/>
              </a:lnSpc>
              <a:spcBef>
                <a:spcPts val="0"/>
              </a:spcBef>
              <a:spcAft>
                <a:spcPts val="0"/>
              </a:spcAft>
              <a:buClr>
                <a:srgbClr val="336699"/>
              </a:buClr>
              <a:buFont typeface="Wingdings" panose="05000000000000000000" pitchFamily="2" charset="2"/>
              <a:buChar char="Ø"/>
            </a:pPr>
            <a:endParaRPr lang="en-US" sz="1600" dirty="0">
              <a:solidFill>
                <a:schemeClr val="tx1"/>
              </a:solidFil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Panel Description</a:t>
            </a:r>
            <a:r>
              <a:rPr lang="en-US" sz="4100" dirty="0">
                <a:solidFill>
                  <a:schemeClr val="tx1"/>
                </a:solidFill>
              </a:rPr>
              <a:t>: It allows users to see the description of some parts of the model</a:t>
            </a:r>
          </a:p>
          <a:p>
            <a:pPr marR="0" lvl="0" rtl="0">
              <a:lnSpc>
                <a:spcPct val="100000"/>
              </a:lnSpc>
              <a:spcBef>
                <a:spcPts val="0"/>
              </a:spcBef>
              <a:spcAft>
                <a:spcPts val="0"/>
              </a:spcAft>
              <a:buClr>
                <a:srgbClr val="336699"/>
              </a:buClr>
            </a:pPr>
            <a:endParaRPr lang="en-US" sz="1600" i="0" u="none" strike="noStrike" cap="none" dirty="0">
              <a:solidFill>
                <a:schemeClr val="tx1"/>
              </a:solidFill>
              <a:latin typeface="Arial"/>
              <a:ea typeface="Arial"/>
              <a:cs typeface="Arial"/>
              <a:sym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u="sng" dirty="0">
                <a:solidFill>
                  <a:schemeClr val="tx1"/>
                </a:solidFill>
              </a:rPr>
              <a:t>App Store</a:t>
            </a:r>
            <a:r>
              <a:rPr lang="en-US" sz="4100" dirty="0">
                <a:solidFill>
                  <a:schemeClr val="tx1"/>
                </a:solidFill>
              </a:rPr>
              <a:t>: The application was  uploaded to the App Store and can be now downloaded.</a:t>
            </a:r>
            <a:endParaRPr lang="en-US" sz="4100" i="0" u="none" strike="noStrike" cap="none" dirty="0">
              <a:solidFill>
                <a:schemeClr val="tx1"/>
              </a:solidFill>
              <a:latin typeface="Arial"/>
              <a:ea typeface="Arial"/>
              <a:cs typeface="Arial"/>
              <a:sym typeface="Arial"/>
            </a:endParaRPr>
          </a:p>
          <a:p>
            <a:pPr marL="571500" marR="0" lvl="0" indent="-571500" rtl="0">
              <a:lnSpc>
                <a:spcPct val="100000"/>
              </a:lnSpc>
              <a:spcBef>
                <a:spcPts val="0"/>
              </a:spcBef>
              <a:spcAft>
                <a:spcPts val="0"/>
              </a:spcAft>
              <a:buClr>
                <a:srgbClr val="336699"/>
              </a:buClr>
              <a:buFont typeface="Wingdings" panose="05000000000000000000" pitchFamily="2" charset="2"/>
              <a:buChar char="Ø"/>
            </a:pPr>
            <a:endParaRPr sz="4100" i="0" u="none" strike="noStrike" cap="none" dirty="0">
              <a:solidFill>
                <a:schemeClr val="tx1"/>
              </a:solidFill>
              <a:latin typeface="Arial"/>
              <a:ea typeface="Arial"/>
              <a:cs typeface="Arial"/>
              <a:sym typeface="Arial"/>
            </a:endParaRPr>
          </a:p>
        </p:txBody>
      </p:sp>
      <p:sp>
        <p:nvSpPr>
          <p:cNvPr id="95" name="Shape 95"/>
          <p:cNvSpPr txBox="1"/>
          <p:nvPr/>
        </p:nvSpPr>
        <p:spPr>
          <a:xfrm>
            <a:off x="22933744" y="5241954"/>
            <a:ext cx="8850162" cy="13538972"/>
          </a:xfrm>
          <a:prstGeom prst="rect">
            <a:avLst/>
          </a:prstGeom>
          <a:gradFill>
            <a:gsLst>
              <a:gs pos="0">
                <a:schemeClr val="bg1"/>
              </a:gs>
              <a:gs pos="100000">
                <a:srgbClr val="FFE38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74320" tIns="91440" rIns="274320" bIns="49325" anchor="t" anchorCtr="0">
            <a:noAutofit/>
          </a:bodyPr>
          <a:lstStyle/>
          <a:p>
            <a:pPr lvl="0" algn="ctr">
              <a:buClr>
                <a:srgbClr val="336699"/>
              </a:buClr>
              <a:buSzPct val="25000"/>
            </a:pPr>
            <a:r>
              <a:rPr lang="en-US" sz="4800" b="1" dirty="0"/>
              <a:t>Requirements</a:t>
            </a:r>
          </a:p>
          <a:p>
            <a:pPr lvl="0" algn="ctr">
              <a:buClr>
                <a:srgbClr val="336699"/>
              </a:buClr>
              <a:buSzPct val="25000"/>
            </a:pPr>
            <a:endParaRPr lang="en-US" sz="2000" b="1" i="0" u="none" strike="noStrike" cap="none" dirty="0">
              <a:solidFill>
                <a:schemeClr val="tx1"/>
              </a:solidFill>
              <a:latin typeface="Arial"/>
              <a:ea typeface="Arial"/>
              <a:cs typeface="Arial"/>
              <a:sym typeface="Arial"/>
            </a:endParaRPr>
          </a:p>
          <a:p>
            <a:pPr marL="571500" lvl="0" indent="-571500">
              <a:buClr>
                <a:schemeClr val="tx1"/>
              </a:buClr>
              <a:buSzPct val="75000"/>
              <a:buFont typeface="Wingdings" panose="05000000000000000000" pitchFamily="2" charset="2"/>
              <a:buChar char="Ø"/>
            </a:pPr>
            <a:r>
              <a:rPr lang="en-US" sz="4100" dirty="0">
                <a:solidFill>
                  <a:schemeClr val="tx1"/>
                </a:solidFill>
              </a:rPr>
              <a:t>Allow users to pick up a point or position around the building from where they want to start.</a:t>
            </a:r>
          </a:p>
          <a:p>
            <a:pPr marL="571500" lvl="0" indent="-571500">
              <a:buClr>
                <a:schemeClr val="tx1"/>
              </a:buClr>
              <a:buSzPct val="75000"/>
              <a:buFont typeface="Wingdings" panose="05000000000000000000" pitchFamily="2" charset="2"/>
              <a:buChar char="Ø"/>
            </a:pPr>
            <a:endParaRPr lang="en-US" sz="1000" i="0" u="none" strike="noStrike" cap="none" dirty="0">
              <a:solidFill>
                <a:schemeClr val="tx1"/>
              </a:solidFill>
              <a:sym typeface="Arial"/>
            </a:endParaRPr>
          </a:p>
          <a:p>
            <a:pPr marL="571500" lvl="0" indent="-571500">
              <a:buClr>
                <a:schemeClr val="tx1"/>
              </a:buClr>
              <a:buSzPct val="75000"/>
              <a:buFont typeface="Wingdings" panose="05000000000000000000" pitchFamily="2" charset="2"/>
              <a:buChar char="Ø"/>
            </a:pPr>
            <a:r>
              <a:rPr lang="en-US" sz="4100" i="0" u="none" strike="noStrike" cap="none" dirty="0">
                <a:solidFill>
                  <a:schemeClr val="tx1"/>
                </a:solidFill>
                <a:sym typeface="Arial"/>
              </a:rPr>
              <a:t>Navigate through panels displaying options to select as well as descriptions of the model.</a:t>
            </a:r>
          </a:p>
          <a:p>
            <a:pPr marL="571500" lvl="0" indent="-571500">
              <a:buClr>
                <a:schemeClr val="tx1"/>
              </a:buClr>
              <a:buSzPct val="75000"/>
              <a:buFont typeface="Wingdings" panose="05000000000000000000" pitchFamily="2" charset="2"/>
              <a:buChar char="Ø"/>
            </a:pPr>
            <a:endParaRPr lang="en-US" sz="1000" dirty="0">
              <a:solidFill>
                <a:schemeClr val="tx1"/>
              </a:solidFill>
            </a:endParaRPr>
          </a:p>
          <a:p>
            <a:pPr marL="571500" lvl="0" indent="-571500">
              <a:buClr>
                <a:schemeClr val="tx1"/>
              </a:buClr>
              <a:buSzPct val="75000"/>
              <a:buFont typeface="Wingdings" panose="05000000000000000000" pitchFamily="2" charset="2"/>
              <a:buChar char="Ø"/>
            </a:pPr>
            <a:r>
              <a:rPr lang="en-US" sz="4100" i="0" u="none" strike="noStrike" cap="none" dirty="0">
                <a:solidFill>
                  <a:schemeClr val="tx1"/>
                </a:solidFill>
                <a:sym typeface="Arial"/>
              </a:rPr>
              <a:t>Pause and play recording of the rear camera.</a:t>
            </a:r>
          </a:p>
          <a:p>
            <a:pPr marL="571500" lvl="0" indent="-571500">
              <a:buClr>
                <a:schemeClr val="tx1"/>
              </a:buClr>
              <a:buSzPct val="75000"/>
              <a:buFont typeface="Wingdings" panose="05000000000000000000" pitchFamily="2" charset="2"/>
              <a:buChar char="Ø"/>
            </a:pPr>
            <a:endParaRPr lang="en-US" sz="1000" dirty="0">
              <a:solidFill>
                <a:schemeClr val="tx1"/>
              </a:solidFill>
            </a:endParaRPr>
          </a:p>
          <a:p>
            <a:pPr marL="571500" lvl="0" indent="-571500">
              <a:buClr>
                <a:schemeClr val="tx1"/>
              </a:buClr>
              <a:buSzPct val="75000"/>
              <a:buFont typeface="Wingdings" panose="05000000000000000000" pitchFamily="2" charset="2"/>
              <a:buChar char="Ø"/>
            </a:pPr>
            <a:r>
              <a:rPr lang="en-US" sz="4100" dirty="0">
                <a:solidFill>
                  <a:schemeClr val="tx1"/>
                </a:solidFill>
              </a:rPr>
              <a:t>Activate/Deactivate the gyroscope of the device.</a:t>
            </a:r>
          </a:p>
          <a:p>
            <a:pPr marL="571500" lvl="0" indent="-571500">
              <a:buClr>
                <a:schemeClr val="tx1"/>
              </a:buClr>
              <a:buSzPct val="75000"/>
              <a:buFont typeface="Wingdings" panose="05000000000000000000" pitchFamily="2" charset="2"/>
              <a:buChar char="Ø"/>
            </a:pPr>
            <a:endParaRPr lang="en-US" sz="1000" i="0" u="none" strike="noStrike" cap="none" dirty="0">
              <a:solidFill>
                <a:schemeClr val="tx1"/>
              </a:solidFill>
              <a:sym typeface="Arial"/>
            </a:endParaRPr>
          </a:p>
          <a:p>
            <a:pPr marL="571500" lvl="0" indent="-571500">
              <a:buClr>
                <a:schemeClr val="tx1"/>
              </a:buClr>
              <a:buSzPct val="75000"/>
              <a:buFont typeface="Wingdings" panose="05000000000000000000" pitchFamily="2" charset="2"/>
              <a:buChar char="Ø"/>
            </a:pPr>
            <a:r>
              <a:rPr lang="en-US" sz="4100" dirty="0">
                <a:solidFill>
                  <a:schemeClr val="tx1"/>
                </a:solidFill>
              </a:rPr>
              <a:t>Reproduce a video for some parts of the model.</a:t>
            </a:r>
          </a:p>
          <a:p>
            <a:pPr marL="571500" lvl="0" indent="-571500">
              <a:buClr>
                <a:schemeClr val="tx1"/>
              </a:buClr>
              <a:buSzPct val="75000"/>
              <a:buFont typeface="Wingdings" panose="05000000000000000000" pitchFamily="2" charset="2"/>
              <a:buChar char="Ø"/>
            </a:pPr>
            <a:endParaRPr lang="en-US" sz="1000" dirty="0">
              <a:solidFill>
                <a:schemeClr val="tx1"/>
              </a:solidFill>
            </a:endParaRPr>
          </a:p>
          <a:p>
            <a:pPr marL="571500" indent="-571500">
              <a:buClr>
                <a:schemeClr val="tx1"/>
              </a:buClr>
              <a:buSzPct val="75000"/>
              <a:buFont typeface="Wingdings" panose="05000000000000000000" pitchFamily="2" charset="2"/>
              <a:buChar char="Ø"/>
            </a:pPr>
            <a:r>
              <a:rPr lang="en-US" sz="4100" dirty="0">
                <a:solidFill>
                  <a:schemeClr val="tx1"/>
                </a:solidFill>
              </a:rPr>
              <a:t>Implement video player in the SKOPE-VR as it is also part of the SKOPE project.</a:t>
            </a:r>
          </a:p>
          <a:p>
            <a:pPr marL="571500" lvl="0" indent="-571500">
              <a:buClr>
                <a:schemeClr val="tx1"/>
              </a:buClr>
              <a:buSzPct val="75000"/>
              <a:buFont typeface="Wingdings" panose="05000000000000000000" pitchFamily="2" charset="2"/>
              <a:buChar char="Ø"/>
            </a:pPr>
            <a:endParaRPr lang="en-US" sz="1000" dirty="0">
              <a:solidFill>
                <a:schemeClr val="tx1"/>
              </a:solidFill>
            </a:endParaRPr>
          </a:p>
          <a:p>
            <a:pPr marL="571500" lvl="0" indent="-571500">
              <a:buClr>
                <a:schemeClr val="tx1"/>
              </a:buClr>
              <a:buSzPct val="75000"/>
              <a:buFont typeface="Wingdings" panose="05000000000000000000" pitchFamily="2" charset="2"/>
              <a:buChar char="Ø"/>
            </a:pPr>
            <a:endParaRPr lang="en-US" sz="1000" dirty="0">
              <a:solidFill>
                <a:schemeClr val="tx1"/>
              </a:solidFill>
            </a:endParaRPr>
          </a:p>
          <a:p>
            <a:pPr marL="571500" lvl="0" indent="-571500">
              <a:buClr>
                <a:schemeClr val="tx1"/>
              </a:buClr>
              <a:buSzPct val="75000"/>
              <a:buFont typeface="Wingdings" panose="05000000000000000000" pitchFamily="2" charset="2"/>
              <a:buChar char="Ø"/>
            </a:pPr>
            <a:r>
              <a:rPr lang="en-US" sz="4100" dirty="0">
                <a:solidFill>
                  <a:schemeClr val="tx1"/>
                </a:solidFill>
              </a:rPr>
              <a:t>Upload the application to the App Store.</a:t>
            </a:r>
          </a:p>
          <a:p>
            <a:pPr marL="571500" lvl="0" indent="-571500">
              <a:buClr>
                <a:schemeClr val="tx1"/>
              </a:buClr>
              <a:buSzPct val="75000"/>
              <a:buFont typeface="Wingdings" panose="05000000000000000000" pitchFamily="2" charset="2"/>
              <a:buChar char="Ø"/>
            </a:pPr>
            <a:endParaRPr lang="en-US" sz="1000" i="0" u="none" strike="noStrike" cap="none" dirty="0">
              <a:solidFill>
                <a:schemeClr val="tx1"/>
              </a:solidFill>
              <a:sym typeface="Arial"/>
            </a:endParaRPr>
          </a:p>
          <a:p>
            <a:pPr marL="0" marR="0" lvl="0" indent="0" rtl="0">
              <a:lnSpc>
                <a:spcPct val="100000"/>
              </a:lnSpc>
              <a:spcBef>
                <a:spcPts val="0"/>
              </a:spcBef>
              <a:spcAft>
                <a:spcPts val="0"/>
              </a:spcAft>
              <a:buClr>
                <a:srgbClr val="336699"/>
              </a:buClr>
              <a:buFont typeface="Arial"/>
              <a:buNone/>
            </a:pPr>
            <a:endParaRPr sz="4100" i="0" u="none" strike="noStrike" cap="none" dirty="0">
              <a:solidFill>
                <a:srgbClr val="336699"/>
              </a:solidFill>
              <a:latin typeface="Arial"/>
              <a:ea typeface="Arial"/>
              <a:cs typeface="Arial"/>
              <a:sym typeface="Arial"/>
            </a:endParaRPr>
          </a:p>
        </p:txBody>
      </p:sp>
      <p:sp>
        <p:nvSpPr>
          <p:cNvPr id="96" name="Shape 96"/>
          <p:cNvSpPr txBox="1"/>
          <p:nvPr/>
        </p:nvSpPr>
        <p:spPr>
          <a:xfrm>
            <a:off x="10848036" y="21364784"/>
            <a:ext cx="11755802" cy="10852329"/>
          </a:xfrm>
          <a:prstGeom prst="rect">
            <a:avLst/>
          </a:prstGeom>
          <a:gradFill>
            <a:gsLst>
              <a:gs pos="0">
                <a:schemeClr val="bg1"/>
              </a:gs>
              <a:gs pos="100000">
                <a:srgbClr val="FFE38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74320" tIns="49325" rIns="27432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System Design</a:t>
            </a:r>
          </a:p>
          <a:p>
            <a:pPr marL="0" marR="0" lvl="0" indent="0" rtl="0">
              <a:lnSpc>
                <a:spcPct val="100000"/>
              </a:lnSpc>
              <a:spcBef>
                <a:spcPts val="0"/>
              </a:spcBef>
              <a:spcAft>
                <a:spcPts val="0"/>
              </a:spcAft>
              <a:buClr>
                <a:srgbClr val="336699"/>
              </a:buClr>
              <a:buSzPct val="25000"/>
              <a:buFont typeface="Arial"/>
              <a:buNone/>
            </a:pPr>
            <a:r>
              <a:rPr lang="en-US" sz="4100" dirty="0">
                <a:solidFill>
                  <a:schemeClr val="tx1"/>
                </a:solidFill>
              </a:rPr>
              <a:t>The system uses a three-tier architecture.</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Ø"/>
            </a:pPr>
            <a:r>
              <a:rPr lang="en-US" sz="4100" u="sng" dirty="0">
                <a:solidFill>
                  <a:schemeClr val="tx1"/>
                </a:solidFill>
              </a:rPr>
              <a:t>Presentation Tier</a:t>
            </a:r>
            <a:r>
              <a:rPr lang="en-US" sz="4100" dirty="0">
                <a:solidFill>
                  <a:schemeClr val="tx1"/>
                </a:solidFill>
              </a:rPr>
              <a:t>: iOS/Android applications.</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Ø"/>
            </a:pPr>
            <a:r>
              <a:rPr lang="en-US" sz="4100" u="sng" dirty="0">
                <a:solidFill>
                  <a:schemeClr val="tx1"/>
                </a:solidFill>
              </a:rPr>
              <a:t>Application Tier</a:t>
            </a:r>
            <a:r>
              <a:rPr lang="en-US" sz="4100" dirty="0">
                <a:solidFill>
                  <a:schemeClr val="tx1"/>
                </a:solidFill>
              </a:rPr>
              <a:t>: Unity </a:t>
            </a:r>
            <a:r>
              <a:rPr lang="en-US" sz="4100" dirty="0" err="1">
                <a:solidFill>
                  <a:schemeClr val="tx1"/>
                </a:solidFill>
              </a:rPr>
              <a:t>GameObject</a:t>
            </a:r>
            <a:r>
              <a:rPr lang="en-US" sz="4100" dirty="0">
                <a:solidFill>
                  <a:schemeClr val="tx1"/>
                </a:solidFill>
              </a:rPr>
              <a:t> containing all the Scripts that control the application.</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Ø"/>
            </a:pPr>
            <a:r>
              <a:rPr lang="en-US" sz="4100" u="sng" dirty="0">
                <a:solidFill>
                  <a:schemeClr val="tx1"/>
                </a:solidFill>
              </a:rPr>
              <a:t>Data Tier</a:t>
            </a:r>
            <a:r>
              <a:rPr lang="en-US" sz="4100" dirty="0">
                <a:solidFill>
                  <a:schemeClr val="tx1"/>
                </a:solidFill>
              </a:rPr>
              <a:t>: Text file that contains the description for each panel. </a:t>
            </a:r>
          </a:p>
        </p:txBody>
      </p:sp>
      <p:sp>
        <p:nvSpPr>
          <p:cNvPr id="97" name="Shape 97"/>
          <p:cNvSpPr txBox="1"/>
          <p:nvPr/>
        </p:nvSpPr>
        <p:spPr>
          <a:xfrm>
            <a:off x="10814423" y="32533371"/>
            <a:ext cx="11789415" cy="8382472"/>
          </a:xfrm>
          <a:prstGeom prst="rect">
            <a:avLst/>
          </a:prstGeom>
          <a:gradFill>
            <a:gsLst>
              <a:gs pos="0">
                <a:schemeClr val="bg1"/>
              </a:gs>
              <a:gs pos="100000">
                <a:srgbClr val="A6C2F0"/>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Object Design</a:t>
            </a:r>
          </a:p>
        </p:txBody>
      </p:sp>
      <p:sp>
        <p:nvSpPr>
          <p:cNvPr id="98" name="Shape 98"/>
          <p:cNvSpPr txBox="1"/>
          <p:nvPr/>
        </p:nvSpPr>
        <p:spPr>
          <a:xfrm>
            <a:off x="22916938" y="19164300"/>
            <a:ext cx="8850162" cy="13032314"/>
          </a:xfrm>
          <a:prstGeom prst="rect">
            <a:avLst/>
          </a:prstGeom>
          <a:gradFill>
            <a:gsLst>
              <a:gs pos="0">
                <a:schemeClr val="bg1"/>
              </a:gs>
              <a:gs pos="100000">
                <a:srgbClr val="A6C2F0"/>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Implementation</a:t>
            </a: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99" name="Shape 99"/>
          <p:cNvSpPr txBox="1"/>
          <p:nvPr/>
        </p:nvSpPr>
        <p:spPr>
          <a:xfrm>
            <a:off x="1271385" y="35940983"/>
            <a:ext cx="9236108" cy="4980730"/>
          </a:xfrm>
          <a:prstGeom prst="rect">
            <a:avLst/>
          </a:prstGeom>
          <a:gradFill>
            <a:gsLst>
              <a:gs pos="0">
                <a:schemeClr val="bg1"/>
              </a:gs>
              <a:gs pos="100000">
                <a:srgbClr val="FFE38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Verification</a:t>
            </a:r>
            <a:endParaRPr lang="en-US" sz="4800" b="1" dirty="0">
              <a:solidFill>
                <a:schemeClr val="tx1"/>
              </a:solidFill>
            </a:endParaRPr>
          </a:p>
          <a:p>
            <a:pPr marL="0" marR="0" lvl="0" indent="0" rtl="0">
              <a:lnSpc>
                <a:spcPct val="100000"/>
              </a:lnSpc>
              <a:spcBef>
                <a:spcPts val="0"/>
              </a:spcBef>
              <a:spcAft>
                <a:spcPts val="0"/>
              </a:spcAft>
              <a:buClr>
                <a:srgbClr val="336699"/>
              </a:buClr>
              <a:buSzPct val="25000"/>
              <a:buFont typeface="Arial"/>
              <a:buNone/>
            </a:pPr>
            <a:r>
              <a:rPr lang="en-US" sz="4200" b="1" dirty="0">
                <a:solidFill>
                  <a:schemeClr val="tx1"/>
                </a:solidFill>
              </a:rPr>
              <a:t> </a:t>
            </a:r>
            <a:r>
              <a:rPr lang="en-US" sz="4200" dirty="0">
                <a:solidFill>
                  <a:schemeClr val="tx1"/>
                </a:solidFill>
              </a:rPr>
              <a:t>The application is still in development process and some of the user stories where tested using:</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Ø"/>
            </a:pPr>
            <a:r>
              <a:rPr lang="en-US" sz="4200" b="1" dirty="0">
                <a:solidFill>
                  <a:schemeClr val="tx1"/>
                </a:solidFill>
              </a:rPr>
              <a:t>Unit Testing</a:t>
            </a:r>
          </a:p>
          <a:p>
            <a:pPr marL="571500" lvl="1" indent="-571500">
              <a:buClr>
                <a:srgbClr val="336699"/>
              </a:buClr>
              <a:buSzPct val="75000"/>
              <a:buFont typeface="Wingdings" panose="05000000000000000000" pitchFamily="2" charset="2"/>
              <a:buChar char="Ø"/>
            </a:pPr>
            <a:r>
              <a:rPr lang="en-US" sz="4200" b="1" dirty="0">
                <a:solidFill>
                  <a:schemeClr val="tx1"/>
                </a:solidFill>
              </a:rPr>
              <a:t>Rainy Day Test</a:t>
            </a:r>
          </a:p>
          <a:p>
            <a:pPr marL="571500" lvl="3" indent="-571500">
              <a:buClr>
                <a:srgbClr val="336699"/>
              </a:buClr>
              <a:buSzPct val="75000"/>
              <a:buFont typeface="Wingdings" panose="05000000000000000000" pitchFamily="2" charset="2"/>
              <a:buChar char="Ø"/>
            </a:pPr>
            <a:r>
              <a:rPr lang="en-US" sz="4200" b="1" dirty="0">
                <a:solidFill>
                  <a:schemeClr val="tx1"/>
                </a:solidFill>
              </a:rPr>
              <a:t>Sunny Day Test</a:t>
            </a:r>
          </a:p>
        </p:txBody>
      </p:sp>
      <p:sp>
        <p:nvSpPr>
          <p:cNvPr id="101" name="Shape 101"/>
          <p:cNvSpPr txBox="1"/>
          <p:nvPr/>
        </p:nvSpPr>
        <p:spPr>
          <a:xfrm>
            <a:off x="22916938" y="32537497"/>
            <a:ext cx="8850162" cy="8382547"/>
          </a:xfrm>
          <a:prstGeom prst="rect">
            <a:avLst/>
          </a:prstGeom>
          <a:gradFill>
            <a:gsLst>
              <a:gs pos="0">
                <a:schemeClr val="bg1"/>
              </a:gs>
              <a:gs pos="100000">
                <a:srgbClr val="FFE38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74320" tIns="49325" rIns="27432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Summary</a:t>
            </a:r>
          </a:p>
          <a:p>
            <a:pPr marL="0" marR="0" lvl="0" indent="0" algn="ctr" rtl="0">
              <a:lnSpc>
                <a:spcPct val="100000"/>
              </a:lnSpc>
              <a:spcBef>
                <a:spcPts val="0"/>
              </a:spcBef>
              <a:spcAft>
                <a:spcPts val="0"/>
              </a:spcAft>
              <a:buClr>
                <a:srgbClr val="336699"/>
              </a:buClr>
              <a:buSzPct val="25000"/>
              <a:buFont typeface="Arial"/>
              <a:buNone/>
            </a:pPr>
            <a:endParaRPr lang="en-US" sz="1000" b="1" i="0" u="none" strike="noStrike" cap="none" dirty="0">
              <a:solidFill>
                <a:schemeClr val="tx1"/>
              </a:solidFill>
              <a:latin typeface="Arial"/>
              <a:ea typeface="Arial"/>
              <a:cs typeface="Arial"/>
              <a:sym typeface="Arial"/>
            </a:endParaRPr>
          </a:p>
          <a:p>
            <a:pPr lvl="0">
              <a:buClr>
                <a:srgbClr val="336699"/>
              </a:buClr>
              <a:buSzPct val="25000"/>
            </a:pPr>
            <a:r>
              <a:rPr lang="en-US" sz="4100" dirty="0">
                <a:solidFill>
                  <a:schemeClr val="tx1"/>
                </a:solidFill>
              </a:rPr>
              <a:t>SKOPE-AR provides a model with information of the SIPA building in order to help the Architecture Department to teach core building science concepts. The application enhances learning by showing descriptions and videos of specific design and construction aspects of the model. The latest version of SKOPE-AR is already available for  iOS devices on the App Store. </a:t>
            </a:r>
            <a:endParaRPr sz="4100" b="1" i="0" u="none" strike="noStrike" cap="none" dirty="0">
              <a:solidFill>
                <a:schemeClr val="tx1"/>
              </a:solidFill>
              <a:sym typeface="Arial"/>
            </a:endParaRPr>
          </a:p>
        </p:txBody>
      </p:sp>
      <p:sp>
        <p:nvSpPr>
          <p:cNvPr id="103" name="Shape 103"/>
          <p:cNvSpPr txBox="1"/>
          <p:nvPr/>
        </p:nvSpPr>
        <p:spPr>
          <a:xfrm>
            <a:off x="10848035" y="5241953"/>
            <a:ext cx="11789415" cy="6873728"/>
          </a:xfrm>
          <a:prstGeom prst="rect">
            <a:avLst/>
          </a:prstGeom>
          <a:gradFill>
            <a:gsLst>
              <a:gs pos="0">
                <a:schemeClr val="bg1"/>
              </a:gs>
              <a:gs pos="100000">
                <a:srgbClr val="CFDEF9"/>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solidFill>
                  <a:schemeClr val="tx1"/>
                </a:solidFill>
                <a:latin typeface="Arial"/>
                <a:ea typeface="Arial"/>
                <a:cs typeface="Arial"/>
                <a:sym typeface="Arial"/>
              </a:rPr>
              <a:t>Solution</a:t>
            </a:r>
          </a:p>
          <a:p>
            <a:pPr marL="0" marR="0" lvl="0" indent="0" algn="l" rtl="0">
              <a:lnSpc>
                <a:spcPct val="100000"/>
              </a:lnSpc>
              <a:spcBef>
                <a:spcPts val="0"/>
              </a:spcBef>
              <a:spcAft>
                <a:spcPts val="0"/>
              </a:spcAft>
              <a:buClr>
                <a:srgbClr val="336699"/>
              </a:buClr>
              <a:buFont typeface="Arial"/>
              <a:buNone/>
            </a:pPr>
            <a:endParaRPr lang="en-US" sz="1000" b="0" i="0" u="none" strike="noStrike" cap="none" dirty="0">
              <a:solidFill>
                <a:srgbClr val="336699"/>
              </a:solidFill>
              <a:latin typeface="Arial"/>
              <a:ea typeface="Arial"/>
              <a:cs typeface="Arial"/>
              <a:sym typeface="Arial"/>
            </a:endParaRPr>
          </a:p>
          <a:p>
            <a:pPr marL="0" marR="0" lvl="0" indent="0" algn="l" rtl="0">
              <a:lnSpc>
                <a:spcPct val="100000"/>
              </a:lnSpc>
              <a:spcBef>
                <a:spcPts val="0"/>
              </a:spcBef>
              <a:spcAft>
                <a:spcPts val="0"/>
              </a:spcAft>
              <a:buClr>
                <a:srgbClr val="336699"/>
              </a:buClr>
              <a:buFont typeface="Arial"/>
              <a:buNone/>
            </a:pPr>
            <a:endParaRPr sz="1000" b="0" i="0" u="none" strike="noStrike" cap="none" dirty="0">
              <a:solidFill>
                <a:srgbClr val="336699"/>
              </a:solidFill>
              <a:latin typeface="Arial"/>
              <a:ea typeface="Arial"/>
              <a:cs typeface="Arial"/>
              <a:sym typeface="Arial"/>
            </a:endParaRPr>
          </a:p>
          <a:p>
            <a:pPr marL="996950" lvl="0" indent="-571500">
              <a:buFont typeface="Wingdings" panose="05000000000000000000" pitchFamily="2" charset="2"/>
              <a:buChar char="Ø"/>
            </a:pPr>
            <a:r>
              <a:rPr lang="en-US" sz="4100" dirty="0">
                <a:solidFill>
                  <a:schemeClr val="tx1"/>
                </a:solidFill>
              </a:rPr>
              <a:t>A state machine was created to display the available options on certain part of the application.  </a:t>
            </a:r>
          </a:p>
          <a:p>
            <a:pPr marL="996950" lvl="0" indent="-571500">
              <a:buFont typeface="Wingdings" panose="05000000000000000000" pitchFamily="2" charset="2"/>
              <a:buChar char="Ø"/>
            </a:pPr>
            <a:r>
              <a:rPr lang="en-US" sz="4100" dirty="0">
                <a:solidFill>
                  <a:schemeClr val="tx1"/>
                </a:solidFill>
              </a:rPr>
              <a:t>A text file with all the descriptions was created and loaded by a script and linked to the corresponding panel. </a:t>
            </a:r>
          </a:p>
          <a:p>
            <a:pPr marL="996950" lvl="0" indent="-571500">
              <a:buFont typeface="Wingdings" panose="05000000000000000000" pitchFamily="2" charset="2"/>
              <a:buChar char="Ø"/>
            </a:pPr>
            <a:r>
              <a:rPr lang="en-US" sz="4100" dirty="0">
                <a:solidFill>
                  <a:schemeClr val="tx1"/>
                </a:solidFill>
              </a:rPr>
              <a:t> After developing and testing all user stories, a build was created with Unity and released to the </a:t>
            </a:r>
            <a:r>
              <a:rPr lang="en-US" sz="4100" dirty="0" err="1">
                <a:solidFill>
                  <a:schemeClr val="tx1"/>
                </a:solidFill>
              </a:rPr>
              <a:t>AppStore</a:t>
            </a:r>
            <a:r>
              <a:rPr lang="en-US" sz="4100" dirty="0">
                <a:solidFill>
                  <a:schemeClr val="tx1"/>
                </a:solidFill>
              </a:rPr>
              <a:t> using </a:t>
            </a:r>
            <a:r>
              <a:rPr lang="en-US" sz="4100" dirty="0" err="1">
                <a:solidFill>
                  <a:schemeClr val="tx1"/>
                </a:solidFill>
              </a:rPr>
              <a:t>Xcode</a:t>
            </a:r>
            <a:r>
              <a:rPr lang="en-US" sz="4100" dirty="0">
                <a:solidFill>
                  <a:schemeClr val="tx1"/>
                </a:solidFill>
              </a:rPr>
              <a:t>. </a:t>
            </a:r>
          </a:p>
          <a:p>
            <a:pPr marL="0" marR="0" lvl="0" indent="0" algn="l" rtl="0">
              <a:lnSpc>
                <a:spcPct val="100000"/>
              </a:lnSpc>
              <a:spcBef>
                <a:spcPts val="0"/>
              </a:spcBef>
              <a:spcAft>
                <a:spcPts val="0"/>
              </a:spcAft>
              <a:buClr>
                <a:srgbClr val="336699"/>
              </a:buClr>
              <a:buFont typeface="Arial"/>
              <a:buNone/>
            </a:pPr>
            <a:endParaRPr sz="4100" b="0" i="0" u="none" strike="noStrike" cap="none" dirty="0">
              <a:solidFill>
                <a:srgbClr val="336699"/>
              </a:solidFill>
              <a:latin typeface="Arial"/>
              <a:ea typeface="Arial"/>
              <a:cs typeface="Arial"/>
              <a:sym typeface="Arial"/>
            </a:endParaRPr>
          </a:p>
        </p:txBody>
      </p:sp>
      <p:sp>
        <p:nvSpPr>
          <p:cNvPr id="104" name="Shape 104"/>
          <p:cNvSpPr txBox="1"/>
          <p:nvPr/>
        </p:nvSpPr>
        <p:spPr>
          <a:xfrm>
            <a:off x="6160266" y="41767875"/>
            <a:ext cx="25919734" cy="1114233"/>
          </a:xfrm>
          <a:prstGeom prst="rect">
            <a:avLst/>
          </a:prstGeom>
          <a:noFill/>
          <a:ln w="63500" cap="flat" cmpd="sng">
            <a:solidFill>
              <a:srgbClr val="0033CC"/>
            </a:solidFill>
            <a:prstDash val="solid"/>
            <a:miter/>
            <a:headEnd type="none" w="med" len="med"/>
            <a:tailEnd type="none" w="med" len="med"/>
          </a:ln>
        </p:spPr>
        <p:txBody>
          <a:bodyPr lIns="91425" tIns="91425" rIns="91425" bIns="91425" anchor="t" anchorCtr="0">
            <a:noAutofit/>
          </a:bodyPr>
          <a:lstStyle/>
          <a:p>
            <a:pPr lvl="0">
              <a:buClr>
                <a:schemeClr val="dk1"/>
              </a:buClr>
              <a:buSzPct val="25000"/>
            </a:pPr>
            <a:r>
              <a:rPr lang="en-US" sz="3000" dirty="0">
                <a:solidFill>
                  <a:schemeClr val="dk1"/>
                </a:solidFill>
              </a:rPr>
              <a:t>The material presented in this poster is based upon the work supported by Luis Perera. I am thankful to the help that I received from my family, my group member Jeffrey Perez, my mentors, instructors, and the amazing SKOPE team (Albert Elias, </a:t>
            </a:r>
            <a:r>
              <a:rPr lang="en-US" sz="3000" dirty="0" err="1">
                <a:solidFill>
                  <a:schemeClr val="dk1"/>
                </a:solidFill>
              </a:rPr>
              <a:t>Hadi</a:t>
            </a:r>
            <a:r>
              <a:rPr lang="en-US" sz="3000" dirty="0">
                <a:solidFill>
                  <a:schemeClr val="dk1"/>
                </a:solidFill>
              </a:rPr>
              <a:t> </a:t>
            </a:r>
            <a:r>
              <a:rPr lang="en-US" sz="3000" dirty="0" err="1">
                <a:solidFill>
                  <a:schemeClr val="dk1"/>
                </a:solidFill>
              </a:rPr>
              <a:t>Alhaffar</a:t>
            </a:r>
            <a:r>
              <a:rPr lang="en-US" sz="3000" dirty="0">
                <a:solidFill>
                  <a:schemeClr val="dk1"/>
                </a:solidFill>
              </a:rPr>
              <a:t>, and </a:t>
            </a:r>
            <a:r>
              <a:rPr lang="en-US" sz="3000" dirty="0" err="1">
                <a:solidFill>
                  <a:schemeClr val="dk1"/>
                </a:solidFill>
              </a:rPr>
              <a:t>Gio</a:t>
            </a:r>
            <a:r>
              <a:rPr lang="en-US" sz="3000" dirty="0">
                <a:solidFill>
                  <a:schemeClr val="dk1"/>
                </a:solidFill>
              </a:rPr>
              <a:t> Gallardo). </a:t>
            </a:r>
            <a:endParaRPr dirty="0"/>
          </a:p>
        </p:txBody>
      </p:sp>
      <p:pic>
        <p:nvPicPr>
          <p:cNvPr id="106" name="Shape 106"/>
          <p:cNvPicPr preferRelativeResize="0"/>
          <p:nvPr/>
        </p:nvPicPr>
        <p:blipFill>
          <a:blip r:embed="rId3">
            <a:alphaModFix/>
          </a:blip>
          <a:stretch>
            <a:fillRect/>
          </a:stretch>
        </p:blipFill>
        <p:spPr>
          <a:xfrm>
            <a:off x="24262074" y="695299"/>
            <a:ext cx="7741924" cy="3948375"/>
          </a:xfrm>
          <a:prstGeom prst="rect">
            <a:avLst/>
          </a:prstGeom>
          <a:noFill/>
          <a:ln>
            <a:noFill/>
          </a:ln>
        </p:spPr>
      </p:pic>
      <p:grpSp>
        <p:nvGrpSpPr>
          <p:cNvPr id="12" name="Group 11"/>
          <p:cNvGrpSpPr/>
          <p:nvPr/>
        </p:nvGrpSpPr>
        <p:grpSpPr>
          <a:xfrm>
            <a:off x="1301263" y="12463875"/>
            <a:ext cx="21336188" cy="8552715"/>
            <a:chOff x="1301263" y="12066075"/>
            <a:chExt cx="21336188" cy="8552715"/>
          </a:xfrm>
        </p:grpSpPr>
        <p:sp>
          <p:nvSpPr>
            <p:cNvPr id="100" name="Shape 100"/>
            <p:cNvSpPr txBox="1"/>
            <p:nvPr/>
          </p:nvSpPr>
          <p:spPr>
            <a:xfrm>
              <a:off x="1301263" y="12066075"/>
              <a:ext cx="21336188" cy="8552715"/>
            </a:xfrm>
            <a:prstGeom prst="rect">
              <a:avLst/>
            </a:prstGeom>
            <a:gradFill>
              <a:gsLst>
                <a:gs pos="0">
                  <a:schemeClr val="bg1"/>
                </a:gs>
                <a:gs pos="100000">
                  <a:srgbClr val="A6C2F0"/>
                </a:gs>
              </a:gsLst>
              <a:lin ang="5400012" scaled="0"/>
            </a:gradFill>
            <a:ln w="12700"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800" b="1" i="0" u="none" strike="noStrike" cap="none" dirty="0">
                  <a:latin typeface="Arial"/>
                  <a:ea typeface="Arial"/>
                  <a:cs typeface="Arial"/>
                  <a:sym typeface="Arial"/>
                </a:rPr>
                <a:t>Screenshots</a:t>
              </a:r>
            </a:p>
            <a:p>
              <a:pPr marL="0" marR="0" lvl="0" indent="0" algn="ctr" rtl="0">
                <a:lnSpc>
                  <a:spcPct val="100000"/>
                </a:lnSpc>
                <a:spcBef>
                  <a:spcPts val="0"/>
                </a:spcBef>
                <a:spcAft>
                  <a:spcPts val="0"/>
                </a:spcAft>
                <a:buClr>
                  <a:srgbClr val="336699"/>
                </a:buClr>
                <a:buFont typeface="Arial"/>
                <a:buNone/>
              </a:pPr>
              <a:endParaRPr sz="4100"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sz="4100" dirty="0">
                <a:solidFill>
                  <a:srgbClr val="336699"/>
                </a:solidFill>
              </a:endParaRPr>
            </a:p>
          </p:txBody>
        </p:sp>
        <p:pic>
          <p:nvPicPr>
            <p:cNvPr id="108" name="Shape 108"/>
            <p:cNvPicPr preferRelativeResize="0"/>
            <p:nvPr/>
          </p:nvPicPr>
          <p:blipFill>
            <a:blip r:embed="rId4"/>
            <a:stretch>
              <a:fillRect/>
            </a:stretch>
          </p:blipFill>
          <p:spPr>
            <a:xfrm>
              <a:off x="1811950" y="15892357"/>
              <a:ext cx="6689113" cy="3768514"/>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0" name="Shape 110" descr="Img1.png"/>
            <p:cNvPicPr preferRelativeResize="0"/>
            <p:nvPr/>
          </p:nvPicPr>
          <p:blipFill rotWithShape="1">
            <a:blip r:embed="rId5">
              <a:alphaModFix/>
            </a:blip>
            <a:srcRect l="16434" r="18478" b="35413"/>
            <a:stretch/>
          </p:blipFill>
          <p:spPr>
            <a:xfrm>
              <a:off x="8780550" y="13470580"/>
              <a:ext cx="4776966" cy="3021731"/>
            </a:xfrm>
            <a:prstGeom prst="rect">
              <a:avLst/>
            </a:prstGeom>
            <a:ln>
              <a:noFill/>
            </a:ln>
            <a:effectLst>
              <a:outerShdw blurRad="190500" algn="tl" rotWithShape="0">
                <a:srgbClr val="000000">
                  <a:alpha val="70000"/>
                </a:srgbClr>
              </a:outerShdw>
            </a:effectLst>
          </p:spPr>
        </p:pic>
        <p:pic>
          <p:nvPicPr>
            <p:cNvPr id="111" name="Shape 111" descr="Img2.png"/>
            <p:cNvPicPr preferRelativeResize="0"/>
            <p:nvPr/>
          </p:nvPicPr>
          <p:blipFill rotWithShape="1">
            <a:blip r:embed="rId6">
              <a:alphaModFix/>
            </a:blip>
            <a:srcRect l="18242" r="24767" b="42246"/>
            <a:stretch/>
          </p:blipFill>
          <p:spPr>
            <a:xfrm>
              <a:off x="9847385" y="16877486"/>
              <a:ext cx="5278716" cy="3430726"/>
            </a:xfrm>
            <a:prstGeom prst="rect">
              <a:avLst/>
            </a:prstGeom>
            <a:ln>
              <a:noFill/>
            </a:ln>
            <a:effectLst>
              <a:outerShdw blurRad="190500" algn="tl" rotWithShape="0">
                <a:srgbClr val="000000">
                  <a:alpha val="70000"/>
                </a:srgbClr>
              </a:outerShdw>
            </a:effectLst>
          </p:spPr>
        </p:pic>
        <p:pic>
          <p:nvPicPr>
            <p:cNvPr id="107" name="Shape 107"/>
            <p:cNvPicPr preferRelativeResize="0"/>
            <p:nvPr/>
          </p:nvPicPr>
          <p:blipFill>
            <a:blip r:embed="rId7">
              <a:alphaModFix/>
            </a:blip>
            <a:stretch>
              <a:fillRect/>
            </a:stretch>
          </p:blipFill>
          <p:spPr>
            <a:xfrm rot="21167343">
              <a:off x="1616775" y="12586677"/>
              <a:ext cx="6573038" cy="3161995"/>
            </a:xfrm>
            <a:prstGeom prst="rect">
              <a:avLst/>
            </a:prstGeom>
            <a:ln>
              <a:noFill/>
            </a:ln>
            <a:effectLst>
              <a:outerShdw blurRad="190500" algn="tl" rotWithShape="0">
                <a:srgbClr val="000000">
                  <a:alpha val="70000"/>
                </a:srgbClr>
              </a:outerShdw>
            </a:effectLst>
          </p:spPr>
        </p:pic>
        <p:pic>
          <p:nvPicPr>
            <p:cNvPr id="109" name="Shape 109"/>
            <p:cNvPicPr preferRelativeResize="0"/>
            <p:nvPr/>
          </p:nvPicPr>
          <p:blipFill>
            <a:blip r:embed="rId8"/>
            <a:stretch>
              <a:fillRect/>
            </a:stretch>
          </p:blipFill>
          <p:spPr>
            <a:xfrm rot="548175">
              <a:off x="15840710" y="16272037"/>
              <a:ext cx="6082132" cy="342655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6" name="Picture 2"/>
            <p:cNvPicPr>
              <a:picLocks noChangeAspect="1" noChangeArrowheads="1"/>
            </p:cNvPicPr>
            <p:nvPr/>
          </p:nvPicPr>
          <p:blipFill>
            <a:blip r:embed="rId9"/>
            <a:stretch>
              <a:fillRect/>
            </a:stretch>
          </p:blipFill>
          <p:spPr bwMode="auto">
            <a:xfrm rot="169852">
              <a:off x="15258066" y="12572295"/>
              <a:ext cx="6060403" cy="34143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grpSp>
        <p:nvGrpSpPr>
          <p:cNvPr id="10" name="Group 9"/>
          <p:cNvGrpSpPr/>
          <p:nvPr/>
        </p:nvGrpSpPr>
        <p:grpSpPr>
          <a:xfrm>
            <a:off x="23375143" y="21278572"/>
            <a:ext cx="7933752" cy="9195446"/>
            <a:chOff x="23383498" y="21999662"/>
            <a:chExt cx="8103223" cy="9555369"/>
          </a:xfrm>
        </p:grpSpPr>
        <p:grpSp>
          <p:nvGrpSpPr>
            <p:cNvPr id="33" name="Group 32"/>
            <p:cNvGrpSpPr/>
            <p:nvPr/>
          </p:nvGrpSpPr>
          <p:grpSpPr>
            <a:xfrm>
              <a:off x="23383498" y="27525499"/>
              <a:ext cx="4789366" cy="4029532"/>
              <a:chOff x="22967950" y="24266769"/>
              <a:chExt cx="4710235" cy="3941154"/>
            </a:xfrm>
            <a:solidFill>
              <a:srgbClr val="EAEAEA"/>
            </a:solidFill>
          </p:grpSpPr>
          <p:sp>
            <p:nvSpPr>
              <p:cNvPr id="34" name="Rectangle: Top Corners Snipped 33"/>
              <p:cNvSpPr/>
              <p:nvPr/>
            </p:nvSpPr>
            <p:spPr>
              <a:xfrm>
                <a:off x="22967950" y="24266769"/>
                <a:ext cx="4710235" cy="2778369"/>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2967950" y="27045138"/>
                <a:ext cx="4710235" cy="1162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b="1" dirty="0">
                    <a:solidFill>
                      <a:schemeClr val="tx1"/>
                    </a:solidFill>
                    <a:latin typeface="+mj-lt"/>
                  </a:rPr>
                  <a:t>Deployment</a:t>
                </a:r>
              </a:p>
            </p:txBody>
          </p:sp>
        </p:grpSp>
        <p:grpSp>
          <p:nvGrpSpPr>
            <p:cNvPr id="30" name="Group 29"/>
            <p:cNvGrpSpPr/>
            <p:nvPr/>
          </p:nvGrpSpPr>
          <p:grpSpPr>
            <a:xfrm>
              <a:off x="27467168" y="25618260"/>
              <a:ext cx="4019553" cy="3784773"/>
              <a:chOff x="22967950" y="24266769"/>
              <a:chExt cx="4710235" cy="4782676"/>
            </a:xfrm>
            <a:solidFill>
              <a:srgbClr val="92D050"/>
            </a:solidFill>
          </p:grpSpPr>
          <p:sp>
            <p:nvSpPr>
              <p:cNvPr id="31" name="Rectangle: Top Corners Snipped 30"/>
              <p:cNvSpPr/>
              <p:nvPr/>
            </p:nvSpPr>
            <p:spPr>
              <a:xfrm>
                <a:off x="22967950" y="24266769"/>
                <a:ext cx="4710235" cy="2778369"/>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967950" y="27045136"/>
                <a:ext cx="4710235" cy="20043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b="1" dirty="0">
                    <a:solidFill>
                      <a:schemeClr val="tx1"/>
                    </a:solidFill>
                    <a:latin typeface="+mj-lt"/>
                  </a:rPr>
                  <a:t>Graphic Modeling</a:t>
                </a:r>
              </a:p>
            </p:txBody>
          </p:sp>
        </p:grpSp>
        <p:grpSp>
          <p:nvGrpSpPr>
            <p:cNvPr id="9" name="Group 8"/>
            <p:cNvGrpSpPr/>
            <p:nvPr/>
          </p:nvGrpSpPr>
          <p:grpSpPr>
            <a:xfrm>
              <a:off x="23383500" y="21999662"/>
              <a:ext cx="4710235" cy="4684563"/>
              <a:chOff x="23383500" y="21999662"/>
              <a:chExt cx="4710235" cy="4684563"/>
            </a:xfrm>
          </p:grpSpPr>
          <p:grpSp>
            <p:nvGrpSpPr>
              <p:cNvPr id="5" name="Group 4"/>
              <p:cNvGrpSpPr/>
              <p:nvPr/>
            </p:nvGrpSpPr>
            <p:grpSpPr>
              <a:xfrm>
                <a:off x="23383500" y="21999662"/>
                <a:ext cx="4710235" cy="4684563"/>
                <a:chOff x="22967950" y="24266769"/>
                <a:chExt cx="4710235" cy="4364479"/>
              </a:xfrm>
              <a:solidFill>
                <a:srgbClr val="FFCC00"/>
              </a:solidFill>
            </p:grpSpPr>
            <p:sp>
              <p:nvSpPr>
                <p:cNvPr id="3" name="Rectangle: Top Corners Snipped 2"/>
                <p:cNvSpPr/>
                <p:nvPr/>
              </p:nvSpPr>
              <p:spPr>
                <a:xfrm>
                  <a:off x="22967950" y="24266769"/>
                  <a:ext cx="4710235" cy="3088893"/>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967950" y="27355663"/>
                  <a:ext cx="4710235" cy="12755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b="1" dirty="0">
                      <a:solidFill>
                        <a:schemeClr val="tx1"/>
                      </a:solidFill>
                      <a:latin typeface="+mj-lt"/>
                    </a:rPr>
                    <a:t>Implementation Framework</a:t>
                  </a:r>
                </a:p>
              </p:txBody>
            </p:sp>
          </p:grpSp>
          <p:pic>
            <p:nvPicPr>
              <p:cNvPr id="1028" name="Picture 4" descr="Image result for visual studi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78087" y="22300119"/>
                <a:ext cx="3921060" cy="15278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1"/>
              <a:stretch>
                <a:fillRect/>
              </a:stretch>
            </p:blipFill>
            <p:spPr>
              <a:xfrm>
                <a:off x="25230807" y="24058072"/>
                <a:ext cx="1208409" cy="1356871"/>
              </a:xfrm>
              <a:prstGeom prst="rect">
                <a:avLst/>
              </a:prstGeom>
            </p:spPr>
          </p:pic>
        </p:grpSp>
        <p:pic>
          <p:nvPicPr>
            <p:cNvPr id="7" name="Picture 6"/>
            <p:cNvPicPr>
              <a:picLocks noChangeAspect="1"/>
            </p:cNvPicPr>
            <p:nvPr/>
          </p:nvPicPr>
          <p:blipFill>
            <a:blip r:embed="rId12"/>
            <a:stretch>
              <a:fillRect/>
            </a:stretch>
          </p:blipFill>
          <p:spPr>
            <a:xfrm>
              <a:off x="27687983" y="26225464"/>
              <a:ext cx="3577922" cy="1300035"/>
            </a:xfrm>
            <a:prstGeom prst="rect">
              <a:avLst/>
            </a:prstGeom>
          </p:spPr>
        </p:pic>
        <p:pic>
          <p:nvPicPr>
            <p:cNvPr id="1030" name="Picture 6" descr="Image result for xcode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543522">
              <a:off x="23597177" y="27525499"/>
              <a:ext cx="2506389" cy="2506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4"/>
            <a:stretch>
              <a:fillRect/>
            </a:stretch>
          </p:blipFill>
          <p:spPr>
            <a:xfrm>
              <a:off x="25158952" y="29188232"/>
              <a:ext cx="3013912" cy="1978599"/>
            </a:xfrm>
            <a:prstGeom prst="rect">
              <a:avLst/>
            </a:prstGeom>
          </p:spPr>
        </p:pic>
      </p:grpSp>
      <p:pic>
        <p:nvPicPr>
          <p:cNvPr id="22" name="Picture 21"/>
          <p:cNvPicPr>
            <a:picLocks noChangeAspect="1"/>
          </p:cNvPicPr>
          <p:nvPr/>
        </p:nvPicPr>
        <p:blipFill>
          <a:blip r:embed="rId15"/>
          <a:stretch>
            <a:fillRect/>
          </a:stretch>
        </p:blipFill>
        <p:spPr>
          <a:xfrm>
            <a:off x="11027391" y="33977826"/>
            <a:ext cx="11430701" cy="6623469"/>
          </a:xfrm>
          <a:prstGeom prst="rect">
            <a:avLst/>
          </a:prstGeom>
        </p:spPr>
      </p:pic>
      <p:pic>
        <p:nvPicPr>
          <p:cNvPr id="23" name="Picture 22"/>
          <p:cNvPicPr>
            <a:picLocks noChangeAspect="1"/>
          </p:cNvPicPr>
          <p:nvPr/>
        </p:nvPicPr>
        <p:blipFill>
          <a:blip r:embed="rId16"/>
          <a:stretch>
            <a:fillRect/>
          </a:stretch>
        </p:blipFill>
        <p:spPr>
          <a:xfrm>
            <a:off x="14660911" y="26580175"/>
            <a:ext cx="4096437" cy="5326385"/>
          </a:xfrm>
          <a:prstGeom prst="rect">
            <a:avLst/>
          </a:prstGeom>
        </p:spPr>
      </p:pic>
      <p:pic>
        <p:nvPicPr>
          <p:cNvPr id="26" name="Picture 25"/>
          <p:cNvPicPr>
            <a:picLocks noChangeAspect="1"/>
          </p:cNvPicPr>
          <p:nvPr/>
        </p:nvPicPr>
        <p:blipFill>
          <a:blip r:embed="rId17"/>
          <a:stretch>
            <a:fillRect/>
          </a:stretch>
        </p:blipFill>
        <p:spPr>
          <a:xfrm>
            <a:off x="1811950" y="695299"/>
            <a:ext cx="4348316" cy="3272680"/>
          </a:xfrm>
          <a:prstGeom prst="rect">
            <a:avLst/>
          </a:prstGeom>
        </p:spPr>
      </p:pic>
    </p:spTree>
  </p:cSld>
  <p:clrMapOvr>
    <a:masterClrMapping/>
  </p:clrMapOvr>
  <p:transition spd="slow">
    <p:fade/>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TotalTime>
  <Words>534</Words>
  <Application>Microsoft Office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Perera</dc:creator>
  <cp:lastModifiedBy>PERERA LOPEZ, LUIS A</cp:lastModifiedBy>
  <cp:revision>42</cp:revision>
  <dcterms:modified xsi:type="dcterms:W3CDTF">2017-04-17T16:56:34Z</dcterms:modified>
</cp:coreProperties>
</file>